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56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81"/>
    <a:srgbClr val="46C43C"/>
    <a:srgbClr val="1C75BC"/>
    <a:srgbClr val="966799"/>
    <a:srgbClr val="B5BD00"/>
    <a:srgbClr val="223A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8A103B-5D0C-49E0-8722-C618CCB2D301}" v="12" dt="2023-10-05T14:10:59.6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C4B64B-7A3D-4D37-8B58-E48650516304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41EF4-274F-4090-99F0-88C0CB4BC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675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D5713-F4BE-B560-2889-5AC36DE1AA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31F93B-95CE-6EC9-EFAA-A20BC5DE3C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D76CBC-33D5-8B98-AFA9-2D4CC5ABD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08EDA-A057-45E9-B6B8-0D2870B2A043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4BE16-C19C-03A7-C4E1-609C5D3D9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190F6F-D92F-B603-FCB7-A831FEF70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1884-0F4A-42E8-A6D8-90AD28B4A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785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8369C-2211-C43A-6715-89D4C2147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80C87-ADB9-410D-39C1-3DF428AE2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E38CE0-8CEB-62F7-AFA5-D17D6FBD5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08EDA-A057-45E9-B6B8-0D2870B2A043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3216C5-6757-4513-F1C6-1BC4005DB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AD6BFC-9B9B-A6D2-CE74-C6FC3D779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1884-0F4A-42E8-A6D8-90AD28B4A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01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7A33E-928C-6AC0-51B8-BCCF2751B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49C472-21A5-E37F-3165-156D8FCD3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73AFE-B31B-E672-DDD5-95F04F65A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08EDA-A057-45E9-B6B8-0D2870B2A043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9C5687-A1E2-C0E1-D287-00D1956E5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2E8670-A0D7-29B8-123B-0BE65FE43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1884-0F4A-42E8-A6D8-90AD28B4A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090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C98D3-2D92-C966-276C-289BA36A9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1F7D0-21DB-0157-A594-F6EB2ACB62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6CAFD4-2899-47F6-FE10-2603BA3D4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15C515-D1A0-DACE-D50C-B49AF1F69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08EDA-A057-45E9-B6B8-0D2870B2A043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FA81DA-3E46-A1F9-7E67-06F40FDC1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FCFA9-72E0-DBB9-C682-3568D8877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1884-0F4A-42E8-A6D8-90AD28B4A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633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3E509-05E7-D349-520F-D3FEC79EB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225D03-7C5D-F6B6-2643-BEC44B8134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036457-37BB-FFC8-B287-0D182BA2CF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8BF26B-76DE-CB56-A30B-FC7A4C0763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0000A3-265E-858D-E759-F60F9B5FD5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7541DB-41F7-9B9F-F9D9-D33100F32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08EDA-A057-45E9-B6B8-0D2870B2A043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3364D3-4562-C2D8-FC83-1586E6CE0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6916A3-02BE-C044-AF57-029274E3D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1884-0F4A-42E8-A6D8-90AD28B4A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330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29BC3-07E6-ECD3-20D3-F125D76E5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7E8785-E4DE-6F25-5E2F-B4B775791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08EDA-A057-45E9-B6B8-0D2870B2A043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16BB7C-722A-8758-983D-F2796DFE5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87BC22-14C3-47CB-2280-68C5C4115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1884-0F4A-42E8-A6D8-90AD28B4A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856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336486-3BCF-7606-4FAD-73CAAE2F7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08EDA-A057-45E9-B6B8-0D2870B2A043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CDA632-C224-8D56-FABC-F251420CE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3CABA-A252-E309-7A76-50472A27A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1884-0F4A-42E8-A6D8-90AD28B4A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676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4DD26-55C2-55CF-6489-D815FB540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0D8A3-D9A9-BBD1-4B09-AC08A44B6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0CD13-B115-BF97-31AD-93DD8F5334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2EC482-3EDA-A1F3-C7EC-103808E03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08EDA-A057-45E9-B6B8-0D2870B2A043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E89DDA-C934-D464-BB20-414C9EC99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1DEC93-ABC7-A8A3-8326-8A57828AC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1884-0F4A-42E8-A6D8-90AD28B4A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125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B6173-8444-0B68-5827-DACD33461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79FC5-6888-4ED9-7E68-CDB4C22042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6B628-33C8-FAB9-6FA3-6938BB13B6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DF1E61-D4AD-F67B-A28E-5C629473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08EDA-A057-45E9-B6B8-0D2870B2A043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49FFD2-6169-49CD-B824-133467738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507825-6503-81D9-DFA3-C93FFFBC1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1884-0F4A-42E8-A6D8-90AD28B4A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22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1483B-82A6-14D8-BB77-11C8470DD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C97828-842C-758D-81DA-160FBC7B48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5C1D02-7AAA-994C-BE86-FF989C435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08EDA-A057-45E9-B6B8-0D2870B2A043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23DD95-82E0-CDE0-FF44-6B853522E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87C39E-C21A-EB7B-32E0-A505CE1A4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1884-0F4A-42E8-A6D8-90AD28B4A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601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5CED8B-2F1A-A6D1-B189-DC01675D0E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704BF9-001B-A406-0D35-DC1DC4F7DF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5E422C-12FA-A1C0-9097-D4FF4FC4F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08EDA-A057-45E9-B6B8-0D2870B2A043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FD76F-E6BD-4192-E60A-B50FCD709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9706FA-3D3F-2653-7268-45D045F0C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1884-0F4A-42E8-A6D8-90AD28B4A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619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7B376A-4EE2-B501-09AA-1CC4B9F84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E3DA31-18FD-D824-894C-C7983C1F83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2602F2-53D8-8D0A-3FA7-A4C80D058E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08EDA-A057-45E9-B6B8-0D2870B2A043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9727A5-5696-BBF3-EED6-4E653E5964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3A7157-857C-E68F-92BD-159CF97409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F1884-0F4A-42E8-A6D8-90AD28B4A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552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b.fidelity.com/bin-public/070_NB_PreLogin_Pages/documents/email/Caregivingbenefits.pdf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www.fidelity.com/bin-public/060_www_fidelity_com/documents/about-fidelity/FidelityInvestments_CaregiversFactSheet.pdf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b.fidelity.com/bin-public/070_NB_PreLogin_Pages/documents/email/Caregivingbenefits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b.fidelity.com/bin-public/070_NB_PreLogin_Pages/documents/email/Caregivingbenefit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touching a person's shoulder&#10;&#10;Description automatically generated">
            <a:extLst>
              <a:ext uri="{FF2B5EF4-FFF2-40B4-BE49-F238E27FC236}">
                <a16:creationId xmlns:a16="http://schemas.microsoft.com/office/drawing/2014/main" id="{901EB695-F5E4-B61E-32B0-84F9A45042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0"/>
            <a:ext cx="10287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CAF6DEE-B66A-F318-C906-80C3B37BB903}"/>
              </a:ext>
            </a:extLst>
          </p:cNvPr>
          <p:cNvSpPr/>
          <p:nvPr/>
        </p:nvSpPr>
        <p:spPr>
          <a:xfrm>
            <a:off x="1" y="0"/>
            <a:ext cx="4895850" cy="6858000"/>
          </a:xfrm>
          <a:prstGeom prst="rect">
            <a:avLst/>
          </a:prstGeom>
          <a:solidFill>
            <a:srgbClr val="223A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40D2E2-BBDB-0FC0-237E-42DF1F5D2F5B}"/>
              </a:ext>
            </a:extLst>
          </p:cNvPr>
          <p:cNvSpPr txBox="1"/>
          <p:nvPr/>
        </p:nvSpPr>
        <p:spPr>
          <a:xfrm>
            <a:off x="359342" y="967172"/>
            <a:ext cx="4168441" cy="49505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 b="1">
                <a:solidFill>
                  <a:schemeClr val="bg1"/>
                </a:solidFill>
                <a:latin typeface="Fidelity Sans"/>
              </a:rPr>
              <a:t>Is caring for an ill or aging loved one affecting your own health? </a:t>
            </a:r>
            <a:endParaRPr lang="en-US" sz="2400" b="1">
              <a:solidFill>
                <a:schemeClr val="bg1"/>
              </a:solidFill>
              <a:latin typeface="Fidelity Sans" panose="020B0503030202020204" pitchFamily="34" charset="0"/>
            </a:endParaRPr>
          </a:p>
          <a:p>
            <a:pPr>
              <a:lnSpc>
                <a:spcPct val="110000"/>
              </a:lnSpc>
            </a:pPr>
            <a:endParaRPr lang="en-US" sz="3600">
              <a:solidFill>
                <a:schemeClr val="bg1"/>
              </a:solidFill>
              <a:latin typeface="Fidelity Sans" panose="020B050303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2000">
                <a:solidFill>
                  <a:schemeClr val="bg1"/>
                </a:solidFill>
                <a:latin typeface="Fidelity Sans"/>
              </a:rPr>
              <a:t>You aren’t alone. </a:t>
            </a:r>
            <a:r>
              <a:rPr lang="en-US" sz="2000" b="1">
                <a:solidFill>
                  <a:schemeClr val="bg1"/>
                </a:solidFill>
                <a:latin typeface="Fidelity Sans"/>
              </a:rPr>
              <a:t>Seventy percent of caregivers </a:t>
            </a:r>
            <a:r>
              <a:rPr lang="en-US" sz="2000">
                <a:solidFill>
                  <a:schemeClr val="bg1"/>
                </a:solidFill>
                <a:latin typeface="Fidelity Sans"/>
              </a:rPr>
              <a:t>admit being so focused on their duties that they </a:t>
            </a:r>
            <a:r>
              <a:rPr lang="en-US" sz="2000" b="1">
                <a:solidFill>
                  <a:schemeClr val="bg1"/>
                </a:solidFill>
                <a:latin typeface="Fidelity Sans"/>
              </a:rPr>
              <a:t>put off addressing their own needs.</a:t>
            </a:r>
          </a:p>
          <a:p>
            <a:pPr>
              <a:lnSpc>
                <a:spcPct val="110000"/>
              </a:lnSpc>
            </a:pPr>
            <a:endParaRPr lang="en-US" sz="2000">
              <a:solidFill>
                <a:schemeClr val="bg1"/>
              </a:solidFill>
              <a:latin typeface="Fidelity Sans" panose="020B050303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2000">
                <a:solidFill>
                  <a:schemeClr val="bg1"/>
                </a:solidFill>
                <a:latin typeface="Fidelity Sans"/>
              </a:rPr>
              <a:t>Being a caregiver isn’t easy, but </a:t>
            </a:r>
            <a:r>
              <a:rPr lang="en-US" sz="2000">
                <a:solidFill>
                  <a:schemeClr val="bg1"/>
                </a:solidFill>
                <a:latin typeface="Fidelity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there are benefits to help</a:t>
            </a:r>
            <a:r>
              <a:rPr lang="en-US" sz="2000">
                <a:solidFill>
                  <a:schemeClr val="bg1"/>
                </a:solidFill>
                <a:latin typeface="Fidelity Sans"/>
              </a:rPr>
              <a:t>.</a:t>
            </a:r>
          </a:p>
          <a:p>
            <a:pPr>
              <a:lnSpc>
                <a:spcPct val="110000"/>
              </a:lnSpc>
            </a:pPr>
            <a:endParaRPr lang="en-US" sz="2000">
              <a:solidFill>
                <a:schemeClr val="bg1"/>
              </a:solidFill>
              <a:latin typeface="Fidelity Sans" panose="020B0503030202020204" pitchFamily="34" charset="0"/>
            </a:endParaRPr>
          </a:p>
          <a:p>
            <a:pPr>
              <a:lnSpc>
                <a:spcPct val="110000"/>
              </a:lnSpc>
            </a:pPr>
            <a:endParaRPr lang="en-US" sz="2000">
              <a:solidFill>
                <a:schemeClr val="bg1"/>
              </a:solidFill>
              <a:latin typeface="Fidelity Sans" panose="020B050303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6B11C3-EA53-94FC-970D-1BC5F0142E2E}"/>
              </a:ext>
            </a:extLst>
          </p:cNvPr>
          <p:cNvSpPr txBox="1"/>
          <p:nvPr/>
        </p:nvSpPr>
        <p:spPr>
          <a:xfrm>
            <a:off x="359343" y="5634697"/>
            <a:ext cx="4340494" cy="10618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endParaRPr lang="en-US" sz="900" dirty="0">
              <a:solidFill>
                <a:schemeClr val="bg1">
                  <a:lumMod val="75000"/>
                </a:schemeClr>
              </a:solidFill>
              <a:latin typeface="Fidelity Sans" panose="020B0503030202020204" pitchFamily="34" charset="0"/>
            </a:endParaRPr>
          </a:p>
          <a:p>
            <a:r>
              <a:rPr lang="en-US" sz="900" dirty="0">
                <a:solidFill>
                  <a:schemeClr val="bg1">
                    <a:lumMod val="75000"/>
                  </a:schemeClr>
                </a:solidFill>
                <a:latin typeface="Fidelity Sans" panose="020B0503030202020204" pitchFamily="34" charset="0"/>
              </a:rPr>
              <a:t>Source: Fidelity Investments, “2022 American Caregivers Study: The Facts on Disability &amp; Special Needs Planning,” 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  <a:latin typeface="Fidelity Sans" panose="020B050303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https://www.fidelity.com/bin</a:t>
            </a:r>
          </a:p>
          <a:p>
            <a:r>
              <a:rPr lang="en-US" sz="900" dirty="0">
                <a:solidFill>
                  <a:schemeClr val="bg1">
                    <a:lumMod val="75000"/>
                  </a:schemeClr>
                </a:solidFill>
                <a:latin typeface="Fidelity Sans" panose="020B050303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public/060_www_fidelity_com/documents/about-fidelity/FidelityInvestments_CaregiversFactSheet.pdf.   </a:t>
            </a:r>
            <a:endParaRPr lang="en-US" sz="900" dirty="0">
              <a:solidFill>
                <a:schemeClr val="bg1">
                  <a:lumMod val="75000"/>
                </a:schemeClr>
              </a:solidFill>
              <a:latin typeface="Fidelity Sans" panose="020B0503030202020204" pitchFamily="34" charset="0"/>
            </a:endParaRPr>
          </a:p>
          <a:p>
            <a:endParaRPr lang="en-US" sz="900" u="sng" dirty="0">
              <a:solidFill>
                <a:schemeClr val="bg1">
                  <a:lumMod val="75000"/>
                </a:schemeClr>
              </a:solidFill>
              <a:latin typeface="Fidelity Sans" panose="020B0503030202020204" pitchFamily="34" charset="0"/>
            </a:endParaRPr>
          </a:p>
          <a:p>
            <a:r>
              <a:rPr lang="en-US" sz="900" dirty="0">
                <a:solidFill>
                  <a:schemeClr val="bg1">
                    <a:lumMod val="75000"/>
                  </a:schemeClr>
                </a:solidFill>
                <a:latin typeface="Fidelity Sans"/>
              </a:rPr>
              <a:t>© 2024 FMR LLC. All rights reserved. 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  <a:ea typeface="+mn-lt"/>
                <a:cs typeface="+mn-lt"/>
              </a:rPr>
              <a:t>1109563.2.0</a:t>
            </a:r>
          </a:p>
        </p:txBody>
      </p:sp>
      <p:pic>
        <p:nvPicPr>
          <p:cNvPr id="10" name="Picture 9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48E44659-C997-BEB0-A1DB-6200756B06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42" y="335114"/>
            <a:ext cx="1598425" cy="34659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555AFDE-C237-F2B1-6F25-0A922AD2FAF9}"/>
              </a:ext>
            </a:extLst>
          </p:cNvPr>
          <p:cNvCxnSpPr/>
          <p:nvPr/>
        </p:nvCxnSpPr>
        <p:spPr>
          <a:xfrm>
            <a:off x="471102" y="2459806"/>
            <a:ext cx="660400" cy="0"/>
          </a:xfrm>
          <a:prstGeom prst="line">
            <a:avLst/>
          </a:prstGeom>
          <a:ln w="19050">
            <a:solidFill>
              <a:srgbClr val="B5B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6316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and person in a wheelchair with a child&#10;&#10;Description automatically generated">
            <a:extLst>
              <a:ext uri="{FF2B5EF4-FFF2-40B4-BE49-F238E27FC236}">
                <a16:creationId xmlns:a16="http://schemas.microsoft.com/office/drawing/2014/main" id="{5F2F7F13-9653-830A-33EF-8AB43D80E0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7" r="17873"/>
          <a:stretch/>
        </p:blipFill>
        <p:spPr>
          <a:xfrm>
            <a:off x="4082817" y="0"/>
            <a:ext cx="8109183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16599C3-CA3C-2411-F83A-925D1813152F}"/>
              </a:ext>
            </a:extLst>
          </p:cNvPr>
          <p:cNvSpPr/>
          <p:nvPr/>
        </p:nvSpPr>
        <p:spPr>
          <a:xfrm>
            <a:off x="1" y="0"/>
            <a:ext cx="4895850" cy="6858000"/>
          </a:xfrm>
          <a:prstGeom prst="rect">
            <a:avLst/>
          </a:prstGeom>
          <a:solidFill>
            <a:srgbClr val="223A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D81910FC-85DC-FA84-0C7C-E6E0931E58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55" y="335114"/>
            <a:ext cx="1598425" cy="3465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B464B5-227C-CE32-4B44-7605F3DEA8D3}"/>
              </a:ext>
            </a:extLst>
          </p:cNvPr>
          <p:cNvSpPr txBox="1"/>
          <p:nvPr/>
        </p:nvSpPr>
        <p:spPr>
          <a:xfrm>
            <a:off x="352355" y="968091"/>
            <a:ext cx="4189165" cy="52182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>
                <a:solidFill>
                  <a:schemeClr val="bg1"/>
                </a:solidFill>
                <a:latin typeface="Fidelity Sans"/>
              </a:rPr>
              <a:t>Simultaneously caring for both children and an ill or aging loved one? </a:t>
            </a:r>
            <a:r>
              <a:rPr lang="en-US" sz="2400" b="1">
                <a:solidFill>
                  <a:schemeClr val="bg1"/>
                </a:solidFill>
                <a:latin typeface="Fidelity Sans"/>
              </a:rPr>
              <a:t>You’re in the ‘sandwich generation.’ </a:t>
            </a:r>
            <a:endParaRPr lang="en-US" sz="2400" b="1">
              <a:solidFill>
                <a:schemeClr val="bg1"/>
              </a:solidFill>
              <a:latin typeface="Fidelity Sans" panose="020B0503030202020204" pitchFamily="34" charset="0"/>
            </a:endParaRPr>
          </a:p>
          <a:p>
            <a:pPr>
              <a:lnSpc>
                <a:spcPct val="110000"/>
              </a:lnSpc>
            </a:pPr>
            <a:endParaRPr lang="en-US" sz="2800">
              <a:solidFill>
                <a:schemeClr val="bg1"/>
              </a:solidFill>
              <a:latin typeface="Fidelity Sans" panose="020B0503030202020204" pitchFamily="34" charset="0"/>
            </a:endParaRPr>
          </a:p>
          <a:p>
            <a:pPr>
              <a:lnSpc>
                <a:spcPct val="110000"/>
              </a:lnSpc>
            </a:pPr>
            <a:endParaRPr lang="en-US">
              <a:solidFill>
                <a:schemeClr val="bg1"/>
              </a:solidFill>
              <a:latin typeface="Fidelity Sans" panose="020B0503030202020204" pitchFamily="34" charset="0"/>
            </a:endParaRPr>
          </a:p>
          <a:p>
            <a:pPr>
              <a:lnSpc>
                <a:spcPct val="110000"/>
              </a:lnSpc>
            </a:pPr>
            <a:endParaRPr lang="en-US">
              <a:solidFill>
                <a:schemeClr val="bg1"/>
              </a:solidFill>
              <a:latin typeface="Fidelity Sans" panose="020B050303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>
                <a:solidFill>
                  <a:schemeClr val="bg1"/>
                </a:solidFill>
                <a:latin typeface="Fidelity Sans"/>
              </a:rPr>
              <a:t>Half of those caring for both children and other loved ones said that their financial situation was fair or poor. </a:t>
            </a:r>
            <a:endParaRPr lang="en-US">
              <a:solidFill>
                <a:schemeClr val="bg1"/>
              </a:solidFill>
              <a:latin typeface="Fidelity Sans" panose="020B0503030202020204" pitchFamily="34" charset="0"/>
            </a:endParaRPr>
          </a:p>
          <a:p>
            <a:pPr>
              <a:lnSpc>
                <a:spcPct val="110000"/>
              </a:lnSpc>
            </a:pPr>
            <a:endParaRPr lang="en-US">
              <a:solidFill>
                <a:schemeClr val="bg1"/>
              </a:solidFill>
              <a:latin typeface="Fidelity Sans" panose="020B050303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>
                <a:solidFill>
                  <a:schemeClr val="bg1"/>
                </a:solidFill>
                <a:latin typeface="Fidelity Sans"/>
              </a:rPr>
              <a:t>Being a caregiver isn’t easy, but </a:t>
            </a:r>
            <a:r>
              <a:rPr lang="en-US">
                <a:solidFill>
                  <a:schemeClr val="bg1"/>
                </a:solidFill>
                <a:latin typeface="Fidelity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there are benefits to help</a:t>
            </a:r>
            <a:r>
              <a:rPr lang="en-US">
                <a:solidFill>
                  <a:schemeClr val="bg1"/>
                </a:solidFill>
                <a:latin typeface="Fidelity Sans"/>
              </a:rPr>
              <a:t>.</a:t>
            </a:r>
          </a:p>
          <a:p>
            <a:pPr>
              <a:lnSpc>
                <a:spcPct val="110000"/>
              </a:lnSpc>
            </a:pPr>
            <a:endParaRPr lang="en-US">
              <a:solidFill>
                <a:schemeClr val="bg1"/>
              </a:solidFill>
              <a:latin typeface="Fidelity Sans" panose="020B0503030202020204" pitchFamily="34" charset="0"/>
            </a:endParaRPr>
          </a:p>
          <a:p>
            <a:pPr>
              <a:lnSpc>
                <a:spcPct val="110000"/>
              </a:lnSpc>
            </a:pPr>
            <a:endParaRPr lang="en-US">
              <a:solidFill>
                <a:schemeClr val="bg1"/>
              </a:solidFill>
              <a:latin typeface="Fidelity Sans" panose="020B050303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3D22FA-C099-D90B-43DA-A26F507234B1}"/>
              </a:ext>
            </a:extLst>
          </p:cNvPr>
          <p:cNvSpPr txBox="1"/>
          <p:nvPr/>
        </p:nvSpPr>
        <p:spPr>
          <a:xfrm>
            <a:off x="352355" y="5832785"/>
            <a:ext cx="4341565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endParaRPr lang="en-US" sz="900" dirty="0">
              <a:solidFill>
                <a:schemeClr val="bg1">
                  <a:lumMod val="75000"/>
                </a:schemeClr>
              </a:solidFill>
              <a:latin typeface="Fidelity Sans" panose="020B0503030202020204" pitchFamily="34" charset="0"/>
            </a:endParaRPr>
          </a:p>
          <a:p>
            <a:r>
              <a:rPr lang="en-US" sz="900" dirty="0">
                <a:solidFill>
                  <a:schemeClr val="bg1">
                    <a:lumMod val="75000"/>
                  </a:schemeClr>
                </a:solidFill>
                <a:latin typeface="Fidelity Sans" panose="020B0503030202020204" pitchFamily="34" charset="0"/>
              </a:rPr>
              <a:t>Source: </a:t>
            </a:r>
            <a:r>
              <a:rPr lang="en-US" sz="900" i="0" dirty="0">
                <a:solidFill>
                  <a:schemeClr val="bg1">
                    <a:lumMod val="75000"/>
                  </a:schemeClr>
                </a:solidFill>
                <a:effectLst/>
                <a:latin typeface="Fidelity Sans" panose="020B0503030202020204" pitchFamily="34" charset="0"/>
              </a:rPr>
              <a:t>Fidelity Health® Thought Leadership Health Benefits Consumer Survey, fall 2022.</a:t>
            </a:r>
            <a:endParaRPr lang="en-US" sz="900" dirty="0">
              <a:solidFill>
                <a:schemeClr val="bg1">
                  <a:lumMod val="75000"/>
                </a:schemeClr>
              </a:solidFill>
              <a:latin typeface="Fidelity Sans" panose="020B0503030202020204" pitchFamily="34" charset="0"/>
            </a:endParaRPr>
          </a:p>
          <a:p>
            <a:endParaRPr lang="en-US" sz="900" u="sng" dirty="0">
              <a:solidFill>
                <a:schemeClr val="bg1">
                  <a:lumMod val="75000"/>
                </a:schemeClr>
              </a:solidFill>
              <a:latin typeface="Fidelity Sans" panose="020B0503030202020204" pitchFamily="34" charset="0"/>
            </a:endParaRPr>
          </a:p>
          <a:p>
            <a:r>
              <a:rPr lang="en-US" sz="900" dirty="0">
                <a:solidFill>
                  <a:schemeClr val="bg1">
                    <a:lumMod val="75000"/>
                  </a:schemeClr>
                </a:solidFill>
                <a:latin typeface="Fidelity Sans"/>
              </a:rPr>
              <a:t>© 2024 FMR LLC. All rights reserved. 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  <a:ea typeface="+mn-lt"/>
                <a:cs typeface="+mn-lt"/>
              </a:rPr>
              <a:t>1109563.2.0</a:t>
            </a:r>
          </a:p>
          <a:p>
            <a:endParaRPr lang="en-US" sz="900" dirty="0">
              <a:solidFill>
                <a:schemeClr val="bg1">
                  <a:lumMod val="75000"/>
                </a:schemeClr>
              </a:solidFill>
              <a:latin typeface="Fidelity San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1F17DF-EEAD-1CB9-C5BF-EAF42634D5ED}"/>
              </a:ext>
            </a:extLst>
          </p:cNvPr>
          <p:cNvSpPr txBox="1"/>
          <p:nvPr/>
        </p:nvSpPr>
        <p:spPr>
          <a:xfrm>
            <a:off x="438656" y="3078984"/>
            <a:ext cx="3305070" cy="446892"/>
          </a:xfrm>
          <a:prstGeom prst="rect">
            <a:avLst/>
          </a:prstGeom>
          <a:noFill/>
          <a:ln>
            <a:solidFill>
              <a:srgbClr val="009681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en-US" b="1" spc="300">
                <a:solidFill>
                  <a:schemeClr val="bg1"/>
                </a:solidFill>
                <a:latin typeface="Fidelity Sans" panose="020B0503030202020204" pitchFamily="34" charset="0"/>
              </a:rPr>
              <a:t>BUT</a:t>
            </a:r>
            <a:r>
              <a:rPr lang="en-US" spc="300">
                <a:solidFill>
                  <a:schemeClr val="bg1"/>
                </a:solidFill>
                <a:latin typeface="Fidelity Sans" panose="020B0503030202020204" pitchFamily="34" charset="0"/>
              </a:rPr>
              <a:t> DID YOU KNOW? </a:t>
            </a:r>
          </a:p>
        </p:txBody>
      </p:sp>
    </p:spTree>
    <p:extLst>
      <p:ext uri="{BB962C8B-B14F-4D97-AF65-F5344CB8AC3E}">
        <p14:creationId xmlns:p14="http://schemas.microsoft.com/office/powerpoint/2010/main" val="4225890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erson pushing a person in a wheelchair&#10;&#10;Description automatically generated">
            <a:extLst>
              <a:ext uri="{FF2B5EF4-FFF2-40B4-BE49-F238E27FC236}">
                <a16:creationId xmlns:a16="http://schemas.microsoft.com/office/drawing/2014/main" id="{5D9F8907-4150-1091-A05E-CC754D7327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52"/>
          <a:stretch/>
        </p:blipFill>
        <p:spPr>
          <a:xfrm>
            <a:off x="4564380" y="0"/>
            <a:ext cx="762762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06742E2-69C3-C6F8-CC11-0F1D1026BEA2}"/>
              </a:ext>
            </a:extLst>
          </p:cNvPr>
          <p:cNvSpPr/>
          <p:nvPr/>
        </p:nvSpPr>
        <p:spPr>
          <a:xfrm>
            <a:off x="1" y="0"/>
            <a:ext cx="4895850" cy="6858000"/>
          </a:xfrm>
          <a:prstGeom prst="rect">
            <a:avLst/>
          </a:prstGeom>
          <a:solidFill>
            <a:srgbClr val="223A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18F08A7C-EAAC-CAB0-8864-DC4413C522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55" y="335114"/>
            <a:ext cx="1598425" cy="3465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B464B5-227C-CE32-4B44-7605F3DEA8D3}"/>
              </a:ext>
            </a:extLst>
          </p:cNvPr>
          <p:cNvSpPr txBox="1"/>
          <p:nvPr/>
        </p:nvSpPr>
        <p:spPr>
          <a:xfrm>
            <a:off x="352355" y="1009353"/>
            <a:ext cx="4387285" cy="48506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 b="1">
                <a:solidFill>
                  <a:schemeClr val="bg1"/>
                </a:solidFill>
                <a:latin typeface="Fidelity Sans"/>
              </a:rPr>
              <a:t>Feeling the strain of caring for an ill or aging loved one? </a:t>
            </a:r>
            <a:r>
              <a:rPr lang="en-US" sz="2400">
                <a:solidFill>
                  <a:schemeClr val="bg1"/>
                </a:solidFill>
                <a:latin typeface="Fidelity Sans"/>
              </a:rPr>
              <a:t>Your employer may offer benefits to support you.</a:t>
            </a:r>
            <a:endParaRPr lang="en-US" sz="2400" b="1">
              <a:solidFill>
                <a:schemeClr val="bg1"/>
              </a:solidFill>
              <a:latin typeface="Fidelity Sans"/>
            </a:endParaRPr>
          </a:p>
          <a:p>
            <a:pPr>
              <a:lnSpc>
                <a:spcPct val="110000"/>
              </a:lnSpc>
            </a:pPr>
            <a:endParaRPr lang="en-US" sz="2400">
              <a:solidFill>
                <a:schemeClr val="bg1"/>
              </a:solidFill>
              <a:latin typeface="Fidelity Sans" panose="020B0503030202020204" pitchFamily="34" charset="0"/>
            </a:endParaRPr>
          </a:p>
          <a:p>
            <a:pPr>
              <a:lnSpc>
                <a:spcPct val="110000"/>
              </a:lnSpc>
            </a:pPr>
            <a:endParaRPr lang="en-US">
              <a:solidFill>
                <a:schemeClr val="bg1"/>
              </a:solidFill>
              <a:latin typeface="Fidelity Sans" panose="020B0503030202020204" pitchFamily="34" charset="0"/>
            </a:endParaRPr>
          </a:p>
          <a:p>
            <a:pPr>
              <a:lnSpc>
                <a:spcPct val="110000"/>
              </a:lnSpc>
            </a:pPr>
            <a:endParaRPr lang="en-US">
              <a:solidFill>
                <a:schemeClr val="bg1"/>
              </a:solidFill>
              <a:latin typeface="Fidelity Sans" panose="020B050303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b="1">
                <a:solidFill>
                  <a:schemeClr val="bg1"/>
                </a:solidFill>
                <a:latin typeface="Fidelity Sans"/>
              </a:rPr>
              <a:t>More than one in five </a:t>
            </a:r>
            <a:r>
              <a:rPr lang="en-US">
                <a:solidFill>
                  <a:schemeClr val="bg1"/>
                </a:solidFill>
                <a:latin typeface="Fidelity Sans"/>
              </a:rPr>
              <a:t>caregivers said they didn’t know if their employer offered caregiving benefits. </a:t>
            </a:r>
            <a:endParaRPr lang="en-US">
              <a:solidFill>
                <a:schemeClr val="bg1"/>
              </a:solidFill>
              <a:latin typeface="Fidelity Sans" panose="020B0503030202020204" pitchFamily="34" charset="0"/>
            </a:endParaRPr>
          </a:p>
          <a:p>
            <a:pPr>
              <a:lnSpc>
                <a:spcPct val="110000"/>
              </a:lnSpc>
            </a:pPr>
            <a:endParaRPr lang="en-US">
              <a:solidFill>
                <a:schemeClr val="bg1"/>
              </a:solidFill>
              <a:latin typeface="Fidelity Sans" panose="020B050303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>
                <a:solidFill>
                  <a:schemeClr val="bg1"/>
                </a:solidFill>
                <a:latin typeface="Fidelity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Explore benefits that could help you today.</a:t>
            </a:r>
            <a:endParaRPr lang="en-US">
              <a:solidFill>
                <a:schemeClr val="bg1"/>
              </a:solidFill>
              <a:latin typeface="Fidelity Sans" panose="020B0503030202020204" pitchFamily="34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110000"/>
              </a:lnSpc>
            </a:pPr>
            <a:endParaRPr lang="en-US">
              <a:solidFill>
                <a:schemeClr val="bg1"/>
              </a:solidFill>
              <a:latin typeface="Fidelity Sans" panose="020B0503030202020204" pitchFamily="34" charset="0"/>
            </a:endParaRPr>
          </a:p>
          <a:p>
            <a:pPr>
              <a:lnSpc>
                <a:spcPct val="110000"/>
              </a:lnSpc>
            </a:pPr>
            <a:endParaRPr lang="en-US">
              <a:solidFill>
                <a:schemeClr val="bg1"/>
              </a:solidFill>
              <a:latin typeface="Fidelity Sans" panose="020B050303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2ECE79-BEE3-4725-B861-939ACA726881}"/>
              </a:ext>
            </a:extLst>
          </p:cNvPr>
          <p:cNvSpPr txBox="1"/>
          <p:nvPr/>
        </p:nvSpPr>
        <p:spPr>
          <a:xfrm>
            <a:off x="352355" y="5846505"/>
            <a:ext cx="4387285" cy="7848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endParaRPr lang="en-US" sz="900" dirty="0">
              <a:solidFill>
                <a:schemeClr val="bg1">
                  <a:lumMod val="75000"/>
                </a:schemeClr>
              </a:solidFill>
              <a:latin typeface="Fidelity Sans" panose="020B0503030202020204" pitchFamily="34" charset="0"/>
            </a:endParaRPr>
          </a:p>
          <a:p>
            <a:r>
              <a:rPr lang="en-US" sz="900" dirty="0">
                <a:solidFill>
                  <a:schemeClr val="bg1">
                    <a:lumMod val="75000"/>
                  </a:schemeClr>
                </a:solidFill>
                <a:latin typeface="Fidelity Sans" panose="020B0503030202020204" pitchFamily="34" charset="0"/>
              </a:rPr>
              <a:t>Source: </a:t>
            </a:r>
            <a:r>
              <a:rPr lang="en-US" sz="900" i="0" dirty="0">
                <a:solidFill>
                  <a:schemeClr val="bg1">
                    <a:lumMod val="75000"/>
                  </a:schemeClr>
                </a:solidFill>
                <a:effectLst/>
                <a:latin typeface="Fidelity Sans" panose="020B0503030202020204" pitchFamily="34" charset="0"/>
              </a:rPr>
              <a:t>Fidelity Health® Thought Leadership Health Benefits Consumer Survey, fall 2022.</a:t>
            </a:r>
            <a:endParaRPr lang="en-US" sz="900" dirty="0">
              <a:solidFill>
                <a:schemeClr val="bg1">
                  <a:lumMod val="75000"/>
                </a:schemeClr>
              </a:solidFill>
              <a:latin typeface="Fidelity Sans" panose="020B0503030202020204" pitchFamily="34" charset="0"/>
            </a:endParaRPr>
          </a:p>
          <a:p>
            <a:endParaRPr lang="en-US" sz="900" u="sng" dirty="0">
              <a:solidFill>
                <a:schemeClr val="bg1">
                  <a:lumMod val="75000"/>
                </a:schemeClr>
              </a:solidFill>
              <a:latin typeface="Fidelity Sans" panose="020B0503030202020204" pitchFamily="34" charset="0"/>
            </a:endParaRPr>
          </a:p>
          <a:p>
            <a:r>
              <a:rPr lang="en-US" sz="900" dirty="0">
                <a:solidFill>
                  <a:schemeClr val="bg1">
                    <a:lumMod val="75000"/>
                  </a:schemeClr>
                </a:solidFill>
                <a:latin typeface="Fidelity Sans"/>
              </a:rPr>
              <a:t>© 2024 FMR LLC. All rights reserved. </a:t>
            </a:r>
            <a:r>
              <a:rPr lang="en-US" sz="900">
                <a:solidFill>
                  <a:schemeClr val="bg1">
                    <a:lumMod val="75000"/>
                  </a:schemeClr>
                </a:solidFill>
                <a:ea typeface="+mn-lt"/>
                <a:cs typeface="+mn-lt"/>
              </a:rPr>
              <a:t>1109563.2.0</a:t>
            </a:r>
            <a:endParaRPr lang="en-US" sz="900" dirty="0">
              <a:solidFill>
                <a:schemeClr val="bg1">
                  <a:lumMod val="75000"/>
                </a:schemeClr>
              </a:solidFill>
              <a:ea typeface="+mn-lt"/>
              <a:cs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9C1973-4969-8FA8-51DE-6541028C57FE}"/>
              </a:ext>
            </a:extLst>
          </p:cNvPr>
          <p:cNvSpPr txBox="1"/>
          <p:nvPr/>
        </p:nvSpPr>
        <p:spPr>
          <a:xfrm>
            <a:off x="438656" y="3002784"/>
            <a:ext cx="3305070" cy="446892"/>
          </a:xfrm>
          <a:prstGeom prst="rect">
            <a:avLst/>
          </a:prstGeom>
          <a:noFill/>
          <a:ln>
            <a:solidFill>
              <a:srgbClr val="009681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en-US" b="1" spc="300">
                <a:solidFill>
                  <a:schemeClr val="bg1"/>
                </a:solidFill>
                <a:latin typeface="Fidelity Sans" panose="020B0503030202020204" pitchFamily="34" charset="0"/>
              </a:rPr>
              <a:t>BUT</a:t>
            </a:r>
            <a:r>
              <a:rPr lang="en-US" spc="300">
                <a:solidFill>
                  <a:schemeClr val="bg1"/>
                </a:solidFill>
                <a:latin typeface="Fidelity Sans" panose="020B0503030202020204" pitchFamily="34" charset="0"/>
              </a:rPr>
              <a:t> DID YOU KNOW? </a:t>
            </a:r>
          </a:p>
        </p:txBody>
      </p:sp>
    </p:spTree>
    <p:extLst>
      <p:ext uri="{BB962C8B-B14F-4D97-AF65-F5344CB8AC3E}">
        <p14:creationId xmlns:p14="http://schemas.microsoft.com/office/powerpoint/2010/main" val="3982709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4284292B958A4BB5E6BCA327F6F91C" ma:contentTypeVersion="18" ma:contentTypeDescription="Create a new document." ma:contentTypeScope="" ma:versionID="58aca1e947519a3556126ee64ab77694">
  <xsd:schema xmlns:xsd="http://www.w3.org/2001/XMLSchema" xmlns:xs="http://www.w3.org/2001/XMLSchema" xmlns:p="http://schemas.microsoft.com/office/2006/metadata/properties" xmlns:ns2="990c73ef-87bb-4e2c-9afd-9b787c5147bb" xmlns:ns3="dd398678-1013-4176-b510-2fd7682e0fdc" targetNamespace="http://schemas.microsoft.com/office/2006/metadata/properties" ma:root="true" ma:fieldsID="850e633d81268bfb77ccce119cd19e09" ns2:_="" ns3:_="">
    <xsd:import namespace="990c73ef-87bb-4e2c-9afd-9b787c5147bb"/>
    <xsd:import namespace="dd398678-1013-4176-b510-2fd7682e0f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0c73ef-87bb-4e2c-9afd-9b787c5147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398678-1013-4176-b510-2fd7682e0fd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4cc2f07-8bf4-48c4-bdee-95d3215fe508}" ma:internalName="TaxCatchAll" ma:showField="CatchAllData" ma:web="dd398678-1013-4176-b510-2fd7682e0f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398678-1013-4176-b510-2fd7682e0fdc" xsi:nil="true"/>
    <lcf76f155ced4ddcb4097134ff3c332f xmlns="990c73ef-87bb-4e2c-9afd-9b787c5147bb">
      <Terms xmlns="http://schemas.microsoft.com/office/infopath/2007/PartnerControls"/>
    </lcf76f155ced4ddcb4097134ff3c332f>
    <SharedWithUsers xmlns="dd398678-1013-4176-b510-2fd7682e0fdc">
      <UserInfo>
        <DisplayName>Haflett, Sarah</DisplayName>
        <AccountId>16</AccountId>
        <AccountType/>
      </UserInfo>
      <UserInfo>
        <DisplayName>Haak, Catrina</DisplayName>
        <AccountId>1054</AccountId>
        <AccountType/>
      </UserInfo>
      <UserInfo>
        <DisplayName>Mugford, Courtenay</DisplayName>
        <AccountId>13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4B69F82C-6A66-4C77-93EC-609EB6D36A3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CD1ECFF-72B1-4342-BDA0-4FCC051400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0c73ef-87bb-4e2c-9afd-9b787c5147bb"/>
    <ds:schemaRef ds:uri="dd398678-1013-4176-b510-2fd7682e0f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806460D-3D41-4B5A-96A8-15CA155A1713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90c73ef-87bb-4e2c-9afd-9b787c5147bb"/>
    <ds:schemaRef ds:uri="dd398678-1013-4176-b510-2fd7682e0fdc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271</Words>
  <Application>Microsoft Office PowerPoint</Application>
  <PresentationFormat>Widescreen</PresentationFormat>
  <Paragraphs>34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Fidelity Sans</vt:lpstr>
      <vt:lpstr>Office Theme</vt:lpstr>
      <vt:lpstr>PowerPoint Presentation</vt:lpstr>
      <vt:lpstr>PowerPoint Presentation</vt:lpstr>
      <vt:lpstr>PowerPoint Presentation</vt:lpstr>
    </vt:vector>
  </TitlesOfParts>
  <Company>Fidelity Investments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Haak, Catrina</dc:creator>
  <cp:lastModifiedBy>Nowak, Delia</cp:lastModifiedBy>
  <cp:revision>3</cp:revision>
  <dcterms:created xsi:type="dcterms:W3CDTF">2023-09-20T16:48:26Z</dcterms:created>
  <dcterms:modified xsi:type="dcterms:W3CDTF">2024-10-31T18:26:08Z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0x010100954284292B958A4BB5E6BCA327F6F91C</vt:lpwstr>
  </property>
  <property fmtid="{D5CDD505-2E9C-101B-9397-08002B2CF9AE}" pid="3" name="MediaServiceImageTags">
    <vt:lpwstr/>
  </property>
  <property fmtid="{D5CDD505-2E9C-101B-9397-08002B2CF9AE}" pid="4" name="MSIP_Label_031e874c-a24d-4c24-87f6-b6d613f5442b_Enabled">
    <vt:lpwstr>true</vt:lpwstr>
  </property>
  <property fmtid="{D5CDD505-2E9C-101B-9397-08002B2CF9AE}" pid="5" name="MSIP_Label_031e874c-a24d-4c24-87f6-b6d613f5442b_SetDate">
    <vt:lpwstr>2024-10-31T17:43:28Z</vt:lpwstr>
  </property>
  <property fmtid="{D5CDD505-2E9C-101B-9397-08002B2CF9AE}" pid="6" name="MSIP_Label_031e874c-a24d-4c24-87f6-b6d613f5442b_Method">
    <vt:lpwstr>Privileged</vt:lpwstr>
  </property>
  <property fmtid="{D5CDD505-2E9C-101B-9397-08002B2CF9AE}" pid="7" name="MSIP_Label_031e874c-a24d-4c24-87f6-b6d613f5442b_Name">
    <vt:lpwstr>Non-Business</vt:lpwstr>
  </property>
  <property fmtid="{D5CDD505-2E9C-101B-9397-08002B2CF9AE}" pid="8" name="MSIP_Label_031e874c-a24d-4c24-87f6-b6d613f5442b_SiteId">
    <vt:lpwstr>7521acbc-a68c-41e5-a975-1cf83066dd19</vt:lpwstr>
  </property>
  <property fmtid="{D5CDD505-2E9C-101B-9397-08002B2CF9AE}" pid="9" name="MSIP_Label_031e874c-a24d-4c24-87f6-b6d613f5442b_ActionId">
    <vt:lpwstr>343adacd-fffa-4cf5-abbc-6b45b0f05f40</vt:lpwstr>
  </property>
  <property fmtid="{D5CDD505-2E9C-101B-9397-08002B2CF9AE}" pid="10" name="MSIP_Label_031e874c-a24d-4c24-87f6-b6d613f5442b_ContentBits">
    <vt:lpwstr>0</vt:lpwstr>
  </property>
</Properties>
</file>